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57"/>
  </p:notesMasterIdLst>
  <p:sldIdLst>
    <p:sldId id="256" r:id="rId2"/>
    <p:sldId id="257" r:id="rId3"/>
    <p:sldId id="258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263" r:id="rId12"/>
    <p:sldId id="310" r:id="rId13"/>
    <p:sldId id="264" r:id="rId14"/>
    <p:sldId id="31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12" r:id="rId24"/>
    <p:sldId id="311" r:id="rId25"/>
    <p:sldId id="273" r:id="rId26"/>
    <p:sldId id="274" r:id="rId27"/>
    <p:sldId id="295" r:id="rId28"/>
    <p:sldId id="292" r:id="rId29"/>
    <p:sldId id="293" r:id="rId30"/>
    <p:sldId id="294" r:id="rId31"/>
    <p:sldId id="277" r:id="rId32"/>
    <p:sldId id="278" r:id="rId33"/>
    <p:sldId id="313" r:id="rId34"/>
    <p:sldId id="275" r:id="rId35"/>
    <p:sldId id="276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8"/>
    </p:embeddedFont>
    <p:embeddedFont>
      <p:font typeface="Gantari" panose="020B0604020202020204" charset="0"/>
      <p:regular r:id="rId59"/>
      <p:bold r:id="rId60"/>
      <p:italic r:id="rId61"/>
      <p:boldItalic r:id="rId62"/>
    </p:embeddedFont>
    <p:embeddedFont>
      <p:font typeface="Golos Text" panose="020B0604020202020204" charset="0"/>
      <p:regular r:id="rId63"/>
      <p:bold r:id="rId64"/>
    </p:embeddedFont>
    <p:embeddedFont>
      <p:font typeface="Golos Text Medium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suru Nawinne" initials="" lastIdx="1" clrIdx="0"/>
  <p:cmAuthor id="1" name="tharindu rathnayaka" initials="tr" lastIdx="1" clrIdx="1">
    <p:extLst>
      <p:ext uri="{19B8F6BF-5375-455C-9EA6-DF929625EA0E}">
        <p15:presenceInfo xmlns:p15="http://schemas.microsoft.com/office/powerpoint/2012/main" userId="cf92354bd7358b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9T19:09:36.82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1-13T04:45:20.189" idx="1">
    <p:pos x="6000" y="0"/>
    <p:text>I suggest showing the overall architecture (big picture) before starting descriptions about the RISC-V core and NoC (before slide 16). You can come back to here here again. @e17154@eng.pdn.ac.lk @e17018@eng.pdn.ac.lk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Presentations are limited to 15 minutes, which will be followed by a 10 minutes viva session by the examiners.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Please be ready to present on;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Background to the problem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Methodology conduct to solve the problem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Experiments &amp; Findings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If problems encountered, how they were handled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Plan to complete the research work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&gt;&gt; Expected outcomes, deliverables and their impact.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Evaluation Criteria;											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 Problem/Solution: Clear understanding of the research problem and the solution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 Progress: Current  progress of the proposed study (findings and results) and any problems encountered. If problems encountered, how the challenges were handled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 Plan to complete the remaining work, up to completing paper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 Presentation skills: Clarity of the presentation, logically structured flow, proper use of presentation aids, clarity and completeness of answers, etc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af7b32df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af7b32df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a lack of designs that exploit the programming flexibility and platform maturity of existing architectures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Highly-specialised hardware offers great performance, but are fairly rigid in their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attempting to bridge the gap by demonstrating that an existing ISA can be augmented to perform SNN simulation in a scalable and configurable manner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f4b55d1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f4b55d1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a32d8b44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a32d8b44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af7b32df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af7b32df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5-stage pipelined RV32IMF 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Number Generator to provide the random number seed for SNN computations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interrupt mechanism to facilitate event-driven messaging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ISA extension for software-level handling of NoC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af7b32df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af7b32df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Uses RISC-V as the base Instruction Set Architecture (ISA)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Extends the ISA with custom instructions as well as custom hardware needed for our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Network-on-Chip architecture allows for high degree of parallelism and scalability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Uses the Izhikevich neuron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Will be tested and benchmarked on an FPGA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08e1114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08e1114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608e11143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608e11143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a2213274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a2213274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a221327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a221327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a221327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a221327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a32d8b4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a32d8b4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a32d8b44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a32d8b44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43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04e9c44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04e9c44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04e9c44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04e9c44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8e11143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08e11143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08e11143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08e11143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for operation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a32d8b4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a32d8b4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for operation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32d8b4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32d8b4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for operation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a32d8b44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a32d8b44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for operation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a32d8b44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9a32d8b44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08e11143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08e11143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performance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08e11143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08e11143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 comparison →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Number Generator to provide the random number seed for SNN computations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interrupt mechanism to facilitate event-driven messaging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ISA extension for software-level handling of NoC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13c3fce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13c3fce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08e11143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08e11143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508047b0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508047b0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Working implementation of our architecture on an FPGA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Demonstration of an SNN simulation running on a NoC with multiple cores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Benchmarking and testing the performance using simplified versions of standard benchmarks such as NEST and Brian2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a61da6dd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a61da6dd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Working implementation of our architecture on an FPGA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Demonstration of an SNN simulation running on a NoC with multiple cores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Benchmarking and testing the performance using simplified versions of standard benchmarks such as NEST and Brian2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af7b32d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af7b32d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025feaee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8025feaee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5525fd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5525fd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Mesh topology (2D x-y)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Flow control: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Switching : 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Flit data width : 8 bit wide (head, body and tail)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Buffers per input module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Routing algos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Router -&gt; 5 connections (N,S,E,W&amp; local) each with FIFO (2 for each , 64bit wide , 32 slots, each with 32 bit address, 32 bit data)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Virtual channels (at input cnosiders priority )</a:t>
            </a:r>
            <a:endParaRPr sz="1400">
              <a:solidFill>
                <a:srgbClr val="33374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</a:pPr>
            <a:r>
              <a:rPr lang="en" sz="1400">
                <a:solidFill>
                  <a:srgbClr val="333746"/>
                </a:solidFill>
                <a:latin typeface="Golos Text"/>
                <a:ea typeface="Golos Text"/>
                <a:cs typeface="Golos Text"/>
                <a:sym typeface="Golos Text"/>
              </a:rPr>
              <a:t>LWNET and SWNET for NI access by Core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04e9c44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04e9c44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804e9c449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804e9c449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80945e26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80945e26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08e111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608e111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3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025feaee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025feaee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a lack of designs that exploit the programming flexibility and platform maturity of existing architectures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Highly-specialised hardware offers great performance, but are fairly rigid in their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attempting to bridge the gap by demonstrating that an existing ISA can be augmented to perform SNN simulation in a scalable and configurable manner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25feaee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25feaee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a lack of designs that exploit the programming flexibility and platform maturity of existing architectures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Highly-specialised hardware offers great performance, but are fairly rigid in their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attempting to bridge the gap by demonstrating that an existing ISA can be augmented to perform SNN simulation in a scalable and configurable manner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025feaee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025feaee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a lack of designs that exploit the programming flexibility and platform maturity of existing architectures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Highly-specialised hardware offers great performance, but are fairly rigid in their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attempting to bridge the gap by demonstrating that an existing ISA can be augmented to perform SNN simulation in a scalable and configurable manner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18800" y="4651500"/>
            <a:ext cx="8906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9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9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9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9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9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9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9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9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000" b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XlW-xNx0QiZpCPKsH0KJmzpIR_M0mrz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81222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Configurable Neuromorphic Network-on-Chip Architecture for Spiking Neural Networks</a:t>
            </a:r>
            <a:endParaRPr sz="2800"/>
          </a:p>
        </p:txBody>
      </p:sp>
      <p:sp>
        <p:nvSpPr>
          <p:cNvPr id="93" name="Google Shape;93;p18"/>
          <p:cNvSpPr/>
          <p:nvPr/>
        </p:nvSpPr>
        <p:spPr>
          <a:xfrm>
            <a:off x="6140300" y="3883500"/>
            <a:ext cx="26970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R.M.T.N.K RATHNAYAKA</a:t>
            </a:r>
            <a:endParaRPr sz="1200" dirty="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294967295"/>
          </p:nvPr>
        </p:nvSpPr>
        <p:spPr>
          <a:xfrm>
            <a:off x="715089" y="223115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Final Presentation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75992-1E9B-BA50-0D02-47B93185E3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Google Shape;152;p25">
            <a:extLst>
              <a:ext uri="{FF2B5EF4-FFF2-40B4-BE49-F238E27FC236}">
                <a16:creationId xmlns:a16="http://schemas.microsoft.com/office/drawing/2014/main" id="{DC211C5D-B441-44E3-A308-31522889F7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683" r="9317"/>
          <a:stretch/>
        </p:blipFill>
        <p:spPr>
          <a:xfrm>
            <a:off x="357858" y="1548892"/>
            <a:ext cx="4355371" cy="32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8;p26">
            <a:extLst>
              <a:ext uri="{FF2B5EF4-FFF2-40B4-BE49-F238E27FC236}">
                <a16:creationId xmlns:a16="http://schemas.microsoft.com/office/drawing/2014/main" id="{30649C30-D2C5-7E1B-D126-20E2556906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4822354" y="2247699"/>
            <a:ext cx="408954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3AF5-B1C2-8502-0CF6-D7DFE79BDA4B}"/>
              </a:ext>
            </a:extLst>
          </p:cNvPr>
          <p:cNvSpPr txBox="1"/>
          <p:nvPr/>
        </p:nvSpPr>
        <p:spPr>
          <a:xfrm>
            <a:off x="232098" y="951555"/>
            <a:ext cx="8604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Spiking neural networks introduce a more </a:t>
            </a:r>
            <a:r>
              <a:rPr lang="en-US" sz="1400" dirty="0">
                <a:solidFill>
                  <a:srgbClr val="0070C0"/>
                </a:solidFill>
              </a:rPr>
              <a:t>biologically</a:t>
            </a:r>
            <a:r>
              <a:rPr lang="en-US" sz="1400" dirty="0"/>
              <a:t> accurate approach by modeling the </a:t>
            </a:r>
            <a:r>
              <a:rPr lang="en-US" sz="1400" dirty="0">
                <a:solidFill>
                  <a:srgbClr val="0070C0"/>
                </a:solidFill>
              </a:rPr>
              <a:t>timing</a:t>
            </a:r>
            <a:r>
              <a:rPr lang="en-US" sz="1400" dirty="0"/>
              <a:t> of neuron spikes, potentially enhancing temporal information processing compared to traditional artificial neural networks,</a:t>
            </a:r>
            <a:endParaRPr lang="en-US" dirty="0"/>
          </a:p>
        </p:txBody>
      </p:sp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727B3824-3937-DFC8-4B81-65F77F2BB890}"/>
              </a:ext>
            </a:extLst>
          </p:cNvPr>
          <p:cNvSpPr txBox="1">
            <a:spLocks noGrp="1"/>
          </p:cNvSpPr>
          <p:nvPr/>
        </p:nvSpPr>
        <p:spPr>
          <a:xfrm>
            <a:off x="339130" y="303513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Spiking Neuron networks </a:t>
            </a:r>
            <a:endParaRPr dirty="0">
              <a:solidFill>
                <a:srgbClr val="0038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8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SNNs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7569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Asynchronous behaviour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Neuron models are more complex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very power efficient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Traditional CPU/GPU hardware is not sufficient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There is a growing need for </a:t>
            </a:r>
            <a:r>
              <a:rPr lang="en" b="1" dirty="0">
                <a:solidFill>
                  <a:schemeClr val="accent1"/>
                </a:solidFill>
              </a:rPr>
              <a:t>specialised architectures</a:t>
            </a:r>
            <a:r>
              <a:rPr lang="en" b="1" dirty="0"/>
              <a:t> purpose-built </a:t>
            </a:r>
            <a:r>
              <a:rPr lang="en" b="1" dirty="0">
                <a:solidFill>
                  <a:schemeClr val="accent1"/>
                </a:solidFill>
              </a:rPr>
              <a:t>for SNNs</a:t>
            </a:r>
            <a:r>
              <a:rPr lang="en" b="1" dirty="0"/>
              <a:t> that are </a:t>
            </a:r>
            <a:r>
              <a:rPr lang="en" b="1" dirty="0">
                <a:solidFill>
                  <a:schemeClr val="accent1"/>
                </a:solidFill>
              </a:rPr>
              <a:t>scalable</a:t>
            </a:r>
            <a:r>
              <a:rPr lang="en" b="1" dirty="0"/>
              <a:t> and </a:t>
            </a:r>
            <a:r>
              <a:rPr lang="en" b="1" dirty="0">
                <a:solidFill>
                  <a:schemeClr val="accent1"/>
                </a:solidFill>
              </a:rPr>
              <a:t>configurable</a:t>
            </a:r>
            <a:endParaRPr b="1"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5360350" y="1252523"/>
            <a:ext cx="2257887" cy="2147317"/>
            <a:chOff x="5131554" y="811871"/>
            <a:chExt cx="2560834" cy="2435429"/>
          </a:xfrm>
        </p:grpSpPr>
        <p:sp>
          <p:nvSpPr>
            <p:cNvPr id="165" name="Google Shape;165;p25"/>
            <p:cNvSpPr/>
            <p:nvPr/>
          </p:nvSpPr>
          <p:spPr>
            <a:xfrm>
              <a:off x="5131554" y="811871"/>
              <a:ext cx="2530905" cy="2435429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5223418" y="892381"/>
              <a:ext cx="2468970" cy="2275265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982241" y="1198594"/>
              <a:ext cx="925004" cy="1662323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rgbClr val="000000">
                <a:alpha val="3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ACEDA-AED7-DBCB-B36D-F70B0011E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03931A-39CD-6F05-7502-E2263E83C937}"/>
              </a:ext>
            </a:extLst>
          </p:cNvPr>
          <p:cNvSpPr>
            <a:spLocks noGrp="1"/>
          </p:cNvSpPr>
          <p:nvPr/>
        </p:nvSpPr>
        <p:spPr bwMode="auto">
          <a:xfrm>
            <a:off x="686770" y="-654445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0274A44F-892A-C754-5E0B-4F2E3F5F911F}"/>
              </a:ext>
            </a:extLst>
          </p:cNvPr>
          <p:cNvSpPr txBox="1">
            <a:spLocks noGrp="1"/>
          </p:cNvSpPr>
          <p:nvPr/>
        </p:nvSpPr>
        <p:spPr>
          <a:xfrm>
            <a:off x="376808" y="28510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Neuromorphic Engineering?</a:t>
            </a:r>
            <a:endParaRPr dirty="0"/>
          </a:p>
        </p:txBody>
      </p:sp>
      <p:grpSp>
        <p:nvGrpSpPr>
          <p:cNvPr id="7" name="Google Shape;128;p24">
            <a:extLst>
              <a:ext uri="{FF2B5EF4-FFF2-40B4-BE49-F238E27FC236}">
                <a16:creationId xmlns:a16="http://schemas.microsoft.com/office/drawing/2014/main" id="{EB8999F5-12BB-E55D-CCB3-EB12804B686F}"/>
              </a:ext>
            </a:extLst>
          </p:cNvPr>
          <p:cNvGrpSpPr/>
          <p:nvPr/>
        </p:nvGrpSpPr>
        <p:grpSpPr>
          <a:xfrm>
            <a:off x="5627191" y="1569906"/>
            <a:ext cx="2826175" cy="2616248"/>
            <a:chOff x="6117885" y="1591203"/>
            <a:chExt cx="2440577" cy="2265963"/>
          </a:xfrm>
        </p:grpSpPr>
        <p:cxnSp>
          <p:nvCxnSpPr>
            <p:cNvPr id="10" name="Google Shape;129;p24">
              <a:extLst>
                <a:ext uri="{FF2B5EF4-FFF2-40B4-BE49-F238E27FC236}">
                  <a16:creationId xmlns:a16="http://schemas.microsoft.com/office/drawing/2014/main" id="{008F60D2-7B57-8553-35C0-DFCE70D7D83F}"/>
                </a:ext>
              </a:extLst>
            </p:cNvPr>
            <p:cNvCxnSpPr/>
            <p:nvPr/>
          </p:nvCxnSpPr>
          <p:spPr>
            <a:xfrm rot="5400000" flipH="1">
              <a:off x="6131119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30;p24">
              <a:extLst>
                <a:ext uri="{FF2B5EF4-FFF2-40B4-BE49-F238E27FC236}">
                  <a16:creationId xmlns:a16="http://schemas.microsoft.com/office/drawing/2014/main" id="{8FBC2E4F-3383-BBC8-F385-FD04B0700809}"/>
                </a:ext>
              </a:extLst>
            </p:cNvPr>
            <p:cNvCxnSpPr/>
            <p:nvPr/>
          </p:nvCxnSpPr>
          <p:spPr>
            <a:xfrm rot="-5400000">
              <a:off x="8106247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31;p24">
              <a:extLst>
                <a:ext uri="{FF2B5EF4-FFF2-40B4-BE49-F238E27FC236}">
                  <a16:creationId xmlns:a16="http://schemas.microsoft.com/office/drawing/2014/main" id="{2862B791-3622-685B-90BE-7E349BC7E1EC}"/>
                </a:ext>
              </a:extLst>
            </p:cNvPr>
            <p:cNvCxnSpPr/>
            <p:nvPr/>
          </p:nvCxnSpPr>
          <p:spPr>
            <a:xfrm rot="5400000">
              <a:off x="6131119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2;p24">
              <a:extLst>
                <a:ext uri="{FF2B5EF4-FFF2-40B4-BE49-F238E27FC236}">
                  <a16:creationId xmlns:a16="http://schemas.microsoft.com/office/drawing/2014/main" id="{0691AB7D-7762-A807-0203-4939DD64081F}"/>
                </a:ext>
              </a:extLst>
            </p:cNvPr>
            <p:cNvCxnSpPr/>
            <p:nvPr/>
          </p:nvCxnSpPr>
          <p:spPr>
            <a:xfrm rot="-5400000" flipH="1">
              <a:off x="8106247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33;p24">
              <a:extLst>
                <a:ext uri="{FF2B5EF4-FFF2-40B4-BE49-F238E27FC236}">
                  <a16:creationId xmlns:a16="http://schemas.microsoft.com/office/drawing/2014/main" id="{BBDE60DF-F370-C5AD-1B6E-26A870D57FE3}"/>
                </a:ext>
              </a:extLst>
            </p:cNvPr>
            <p:cNvCxnSpPr/>
            <p:nvPr/>
          </p:nvCxnSpPr>
          <p:spPr>
            <a:xfrm rot="10800000">
              <a:off x="6117885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34;p24">
              <a:extLst>
                <a:ext uri="{FF2B5EF4-FFF2-40B4-BE49-F238E27FC236}">
                  <a16:creationId xmlns:a16="http://schemas.microsoft.com/office/drawing/2014/main" id="{22CB3326-4878-6A9C-7BC2-3B3F47885758}"/>
                </a:ext>
              </a:extLst>
            </p:cNvPr>
            <p:cNvCxnSpPr/>
            <p:nvPr/>
          </p:nvCxnSpPr>
          <p:spPr>
            <a:xfrm rot="10800000">
              <a:off x="8303762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135;p24">
              <a:extLst>
                <a:ext uri="{FF2B5EF4-FFF2-40B4-BE49-F238E27FC236}">
                  <a16:creationId xmlns:a16="http://schemas.microsoft.com/office/drawing/2014/main" id="{622E5C5C-6BFA-6E23-86F9-EB119F91A656}"/>
                </a:ext>
              </a:extLst>
            </p:cNvPr>
            <p:cNvGrpSpPr/>
            <p:nvPr/>
          </p:nvGrpSpPr>
          <p:grpSpPr>
            <a:xfrm>
              <a:off x="6473473" y="1591203"/>
              <a:ext cx="1742675" cy="2096235"/>
              <a:chOff x="7734309" y="2063282"/>
              <a:chExt cx="570957" cy="620096"/>
            </a:xfrm>
          </p:grpSpPr>
          <p:grpSp>
            <p:nvGrpSpPr>
              <p:cNvPr id="17" name="Google Shape;136;p24">
                <a:extLst>
                  <a:ext uri="{FF2B5EF4-FFF2-40B4-BE49-F238E27FC236}">
                    <a16:creationId xmlns:a16="http://schemas.microsoft.com/office/drawing/2014/main" id="{81F8B7B9-4D2C-CABA-62BE-20BAFBA57DBA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23" name="Google Shape;137;p24">
                  <a:extLst>
                    <a:ext uri="{FF2B5EF4-FFF2-40B4-BE49-F238E27FC236}">
                      <a16:creationId xmlns:a16="http://schemas.microsoft.com/office/drawing/2014/main" id="{FE57BDA2-A58B-7633-1463-813F6BD99DF8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38;p24">
                  <a:extLst>
                    <a:ext uri="{FF2B5EF4-FFF2-40B4-BE49-F238E27FC236}">
                      <a16:creationId xmlns:a16="http://schemas.microsoft.com/office/drawing/2014/main" id="{420E127C-8024-08E8-FF38-B7E1059D701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39;p24">
                  <a:extLst>
                    <a:ext uri="{FF2B5EF4-FFF2-40B4-BE49-F238E27FC236}">
                      <a16:creationId xmlns:a16="http://schemas.microsoft.com/office/drawing/2014/main" id="{B9059315-7FEB-5BF5-CAD5-12FD49DB45A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0;p24">
                  <a:extLst>
                    <a:ext uri="{FF2B5EF4-FFF2-40B4-BE49-F238E27FC236}">
                      <a16:creationId xmlns:a16="http://schemas.microsoft.com/office/drawing/2014/main" id="{AED13176-5494-A76A-F6C2-DECBC5ED465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141;p24">
                <a:extLst>
                  <a:ext uri="{FF2B5EF4-FFF2-40B4-BE49-F238E27FC236}">
                    <a16:creationId xmlns:a16="http://schemas.microsoft.com/office/drawing/2014/main" id="{04E0DF94-2EA6-CE60-5713-BA18604A8A8E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19" name="Google Shape;142;p24">
                  <a:extLst>
                    <a:ext uri="{FF2B5EF4-FFF2-40B4-BE49-F238E27FC236}">
                      <a16:creationId xmlns:a16="http://schemas.microsoft.com/office/drawing/2014/main" id="{3D2B5F0E-FB92-8C63-BC13-C5A71415BCA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3;p24">
                  <a:extLst>
                    <a:ext uri="{FF2B5EF4-FFF2-40B4-BE49-F238E27FC236}">
                      <a16:creationId xmlns:a16="http://schemas.microsoft.com/office/drawing/2014/main" id="{BA9A935D-8B2C-2D35-AC6F-92BF6D30F1B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44;p24">
                  <a:extLst>
                    <a:ext uri="{FF2B5EF4-FFF2-40B4-BE49-F238E27FC236}">
                      <a16:creationId xmlns:a16="http://schemas.microsoft.com/office/drawing/2014/main" id="{A59A9F55-9FE9-478A-5418-9141F7BC8C2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45;p24">
                  <a:extLst>
                    <a:ext uri="{FF2B5EF4-FFF2-40B4-BE49-F238E27FC236}">
                      <a16:creationId xmlns:a16="http://schemas.microsoft.com/office/drawing/2014/main" id="{71F4F9F5-7210-BD29-A29F-C23D7DD76417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2B043C6B-D7BA-3437-C948-423F5541FC53}"/>
              </a:ext>
            </a:extLst>
          </p:cNvPr>
          <p:cNvSpPr txBox="1">
            <a:spLocks noGrp="1"/>
          </p:cNvSpPr>
          <p:nvPr/>
        </p:nvSpPr>
        <p:spPr>
          <a:xfrm>
            <a:off x="8218492" y="449995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70194E5-EC4D-321E-626D-DD234494DFF3}"/>
              </a:ext>
            </a:extLst>
          </p:cNvPr>
          <p:cNvSpPr txBox="1"/>
          <p:nvPr/>
        </p:nvSpPr>
        <p:spPr>
          <a:xfrm>
            <a:off x="690631" y="1365963"/>
            <a:ext cx="41901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Neuromorphic computing is an approach to computing that </a:t>
            </a:r>
            <a:r>
              <a:rPr lang="en-US" sz="1400" dirty="0">
                <a:solidFill>
                  <a:srgbClr val="0070C0"/>
                </a:solidFill>
              </a:rPr>
              <a:t>uses hardware and software inspired b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 the principles of the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human brain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1400" dirty="0">
                <a:solidFill>
                  <a:srgbClr val="0070C0"/>
                </a:solidFill>
              </a:rPr>
              <a:t>goal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of neuromorphic computing is to develop computers that can perform </a:t>
            </a:r>
            <a:r>
              <a:rPr lang="en-US" sz="1400" dirty="0">
                <a:solidFill>
                  <a:srgbClr val="0070C0"/>
                </a:solidFill>
              </a:rPr>
              <a:t>complex tasks with energy efficiency and robustness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similar to that of biological neural networks.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Compared to traditional architecture, neuromorphic computing offers potential advantages </a:t>
            </a:r>
            <a:r>
              <a:rPr lang="en-US" sz="1400" dirty="0">
                <a:solidFill>
                  <a:srgbClr val="0070C0"/>
                </a:solidFill>
              </a:rPr>
              <a:t>such as lower power consumption, faster processing, and more efficient use of memory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033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82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Architectures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80" name="Google Shape;180;p27"/>
          <p:cNvGrpSpPr/>
          <p:nvPr/>
        </p:nvGrpSpPr>
        <p:grpSpPr>
          <a:xfrm>
            <a:off x="562677" y="1318568"/>
            <a:ext cx="3906176" cy="3621982"/>
            <a:chOff x="562677" y="1318568"/>
            <a:chExt cx="3906176" cy="3621982"/>
          </a:xfrm>
        </p:grpSpPr>
        <p:sp>
          <p:nvSpPr>
            <p:cNvPr id="181" name="Google Shape;181;p27"/>
            <p:cNvSpPr/>
            <p:nvPr/>
          </p:nvSpPr>
          <p:spPr>
            <a:xfrm>
              <a:off x="562677" y="2905951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562677" y="2376823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62677" y="1847696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562677" y="1318568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 txBox="1"/>
            <p:nvPr/>
          </p:nvSpPr>
          <p:spPr>
            <a:xfrm rot="1621973">
              <a:off x="915375" y="2483712"/>
              <a:ext cx="18567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los Text"/>
                  <a:ea typeface="Golos Text"/>
                  <a:cs typeface="Golos Text"/>
                  <a:sym typeface="Golos Text"/>
                </a:rPr>
                <a:t>General-purpose</a:t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 rot="1621825">
              <a:off x="748696" y="4085605"/>
              <a:ext cx="20978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Application-specific</a:t>
              </a:r>
              <a:endParaRPr>
                <a:solidFill>
                  <a:schemeClr val="lt2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Architectures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562677" y="2905951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435D7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62677" y="2376823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5F7D95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562677" y="1847696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ACBDCA">
              <a:alpha val="250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562677" y="1318568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D4DD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/>
          <p:nvPr/>
        </p:nvSpPr>
        <p:spPr>
          <a:xfrm rot="1621973">
            <a:off x="915375" y="2483712"/>
            <a:ext cx="1856759" cy="4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General-purpose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4936708" y="1890115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los Text"/>
                <a:ea typeface="Golos Text"/>
                <a:cs typeface="Golos Text"/>
                <a:sym typeface="Golos Text"/>
              </a:rPr>
              <a:t>High Overhead</a:t>
            </a:r>
            <a:endParaRPr dirty="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196825" y="2434600"/>
            <a:ext cx="3202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SpiNNaker</a:t>
            </a:r>
            <a:r>
              <a:rPr lang="en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endParaRPr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(APT Research Group, Department of Computer Science, University of Manchester)</a:t>
            </a:r>
            <a:endParaRPr sz="1000"/>
          </a:p>
        </p:txBody>
      </p:sp>
      <p:sp>
        <p:nvSpPr>
          <p:cNvPr id="200" name="Google Shape;200;p28"/>
          <p:cNvSpPr txBox="1"/>
          <p:nvPr/>
        </p:nvSpPr>
        <p:spPr>
          <a:xfrm>
            <a:off x="5196825" y="3274300"/>
            <a:ext cx="3202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DYNAP</a:t>
            </a:r>
            <a:r>
              <a:rPr lang="en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endParaRPr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(Moradi, S. et al.)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Architectures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562677" y="2905951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562677" y="2376823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5F7D95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562677" y="1847696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ACBDCA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562677" y="1318568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D4DDE3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 txBox="1"/>
          <p:nvPr/>
        </p:nvSpPr>
        <p:spPr>
          <a:xfrm rot="1621825">
            <a:off x="748696" y="4085605"/>
            <a:ext cx="2097859" cy="4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los Text"/>
                <a:ea typeface="Golos Text"/>
                <a:cs typeface="Golos Text"/>
                <a:sym typeface="Golos Text"/>
              </a:rPr>
              <a:t>Application-specific</a:t>
            </a:r>
            <a:endParaRPr>
              <a:solidFill>
                <a:schemeClr val="lt2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468621" y="3691350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Low Flexibility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5201575" y="2210975"/>
            <a:ext cx="3202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OpenSpike</a:t>
            </a:r>
            <a:endParaRPr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(Modaresi, F. et al.)</a:t>
            </a:r>
            <a:endParaRPr sz="1000"/>
          </a:p>
        </p:txBody>
      </p:sp>
      <p:sp>
        <p:nvSpPr>
          <p:cNvPr id="214" name="Google Shape;214;p29"/>
          <p:cNvSpPr txBox="1"/>
          <p:nvPr/>
        </p:nvSpPr>
        <p:spPr>
          <a:xfrm>
            <a:off x="5201575" y="2905050"/>
            <a:ext cx="32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Zhang, J. et al.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21" name="Google Shape;221;p30"/>
          <p:cNvGrpSpPr/>
          <p:nvPr/>
        </p:nvGrpSpPr>
        <p:grpSpPr>
          <a:xfrm>
            <a:off x="562677" y="1318568"/>
            <a:ext cx="3906194" cy="3621982"/>
            <a:chOff x="562677" y="1318568"/>
            <a:chExt cx="3906194" cy="3621982"/>
          </a:xfrm>
        </p:grpSpPr>
        <p:sp>
          <p:nvSpPr>
            <p:cNvPr id="222" name="Google Shape;222;p30"/>
            <p:cNvSpPr/>
            <p:nvPr/>
          </p:nvSpPr>
          <p:spPr>
            <a:xfrm>
              <a:off x="562677" y="2905951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562677" y="2376823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562677" y="1847696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562677" y="1318568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 txBox="1"/>
            <p:nvPr/>
          </p:nvSpPr>
          <p:spPr>
            <a:xfrm rot="1621973">
              <a:off x="915375" y="2483712"/>
              <a:ext cx="18567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olos Text"/>
                  <a:ea typeface="Golos Text"/>
                  <a:cs typeface="Golos Text"/>
                  <a:sym typeface="Golos Text"/>
                </a:rPr>
                <a:t>General-purpose</a:t>
              </a:r>
              <a:endParaRPr dirty="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27" name="Google Shape;227;p30"/>
            <p:cNvSpPr txBox="1"/>
            <p:nvPr/>
          </p:nvSpPr>
          <p:spPr>
            <a:xfrm rot="1621825">
              <a:off x="748696" y="4085605"/>
              <a:ext cx="20978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Application-specific</a:t>
              </a:r>
              <a:endParaRPr>
                <a:solidFill>
                  <a:schemeClr val="lt2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228" name="Google Shape;228;p30"/>
          <p:cNvSpPr txBox="1"/>
          <p:nvPr/>
        </p:nvSpPr>
        <p:spPr>
          <a:xfrm>
            <a:off x="4468875" y="1900425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High Overhead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4468871" y="2264837"/>
            <a:ext cx="2202900" cy="1790925"/>
            <a:chOff x="4468621" y="2300625"/>
            <a:chExt cx="2202900" cy="1790925"/>
          </a:xfrm>
        </p:grpSpPr>
        <p:sp>
          <p:nvSpPr>
            <p:cNvPr id="230" name="Google Shape;230;p30"/>
            <p:cNvSpPr txBox="1"/>
            <p:nvPr/>
          </p:nvSpPr>
          <p:spPr>
            <a:xfrm>
              <a:off x="4468621" y="3691350"/>
              <a:ext cx="220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los Text"/>
                  <a:ea typeface="Golos Text"/>
                  <a:cs typeface="Golos Text"/>
                  <a:sym typeface="Golos Text"/>
                </a:rPr>
                <a:t>Low Flexibility</a:t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cxnSp>
          <p:nvCxnSpPr>
            <p:cNvPr id="231" name="Google Shape;231;p30"/>
            <p:cNvCxnSpPr>
              <a:stCxn id="228" idx="2"/>
              <a:endCxn id="230" idx="0"/>
            </p:cNvCxnSpPr>
            <p:nvPr/>
          </p:nvCxnSpPr>
          <p:spPr>
            <a:xfrm flipH="1">
              <a:off x="5570025" y="2300625"/>
              <a:ext cx="300" cy="13908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" name="Google Shape;232;p30"/>
          <p:cNvGrpSpPr/>
          <p:nvPr/>
        </p:nvGrpSpPr>
        <p:grpSpPr>
          <a:xfrm>
            <a:off x="5644575" y="2521150"/>
            <a:ext cx="2235600" cy="400200"/>
            <a:chOff x="5644575" y="2597350"/>
            <a:chExt cx="2235600" cy="400200"/>
          </a:xfrm>
        </p:grpSpPr>
        <p:cxnSp>
          <p:nvCxnSpPr>
            <p:cNvPr id="233" name="Google Shape;233;p30"/>
            <p:cNvCxnSpPr/>
            <p:nvPr/>
          </p:nvCxnSpPr>
          <p:spPr>
            <a:xfrm>
              <a:off x="5644575" y="2797450"/>
              <a:ext cx="954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34" name="Google Shape;234;p30"/>
            <p:cNvSpPr txBox="1"/>
            <p:nvPr/>
          </p:nvSpPr>
          <p:spPr>
            <a:xfrm>
              <a:off x="6599475" y="2597350"/>
              <a:ext cx="1280700" cy="400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Our Design</a:t>
              </a:r>
              <a:endParaRPr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15100" y="1482275"/>
            <a:ext cx="2577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01	</a:t>
            </a:r>
            <a:r>
              <a:rPr lang="en" sz="1800" dirty="0">
                <a:solidFill>
                  <a:schemeClr val="dk1"/>
                </a:solidFill>
              </a:rPr>
              <a:t>Introduction</a:t>
            </a:r>
            <a:r>
              <a:rPr lang="en" sz="1800" dirty="0"/>
              <a:t>	</a:t>
            </a:r>
            <a:endParaRPr sz="18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3"/>
          </p:nvPr>
        </p:nvSpPr>
        <p:spPr>
          <a:xfrm>
            <a:off x="715100" y="2007575"/>
            <a:ext cx="3347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02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Background</a:t>
            </a:r>
            <a:endParaRPr sz="1800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5"/>
          </p:nvPr>
        </p:nvSpPr>
        <p:spPr>
          <a:xfrm>
            <a:off x="715100" y="2532875"/>
            <a:ext cx="3522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03</a:t>
            </a:r>
            <a:r>
              <a:rPr lang="en" sz="1800" dirty="0"/>
              <a:t>	</a:t>
            </a:r>
            <a:r>
              <a:rPr lang="en" sz="1800" dirty="0">
                <a:solidFill>
                  <a:schemeClr val="dk1"/>
                </a:solidFill>
              </a:rPr>
              <a:t>Methodology</a:t>
            </a:r>
            <a:endParaRPr sz="1800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7"/>
          </p:nvPr>
        </p:nvSpPr>
        <p:spPr>
          <a:xfrm>
            <a:off x="715100" y="3058175"/>
            <a:ext cx="30534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04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Experiments</a:t>
            </a:r>
            <a:endParaRPr sz="18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7"/>
          </p:nvPr>
        </p:nvSpPr>
        <p:spPr>
          <a:xfrm>
            <a:off x="715100" y="3591575"/>
            <a:ext cx="24375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05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Findings</a:t>
            </a:r>
            <a:endParaRPr sz="1800"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 idx="7"/>
          </p:nvPr>
        </p:nvSpPr>
        <p:spPr>
          <a:xfrm>
            <a:off x="715100" y="4124975"/>
            <a:ext cx="5685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06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Achievement of Project Objectives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811375" y="687775"/>
            <a:ext cx="7517072" cy="3767950"/>
            <a:chOff x="811375" y="687775"/>
            <a:chExt cx="7517072" cy="3767950"/>
          </a:xfrm>
        </p:grpSpPr>
        <p:pic>
          <p:nvPicPr>
            <p:cNvPr id="247" name="Google Shape;24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1375" y="687775"/>
              <a:ext cx="7517072" cy="376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2"/>
            <p:cNvPicPr preferRelativeResize="0"/>
            <p:nvPr/>
          </p:nvPicPr>
          <p:blipFill rotWithShape="1">
            <a:blip r:embed="rId4">
              <a:alphaModFix/>
            </a:blip>
            <a:srcRect l="77384" t="10070" r="2555" b="58378"/>
            <a:stretch/>
          </p:blipFill>
          <p:spPr>
            <a:xfrm>
              <a:off x="6631675" y="1067550"/>
              <a:ext cx="1508777" cy="118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63" y="1242400"/>
            <a:ext cx="2627182" cy="350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3"/>
          <p:cNvGrpSpPr/>
          <p:nvPr/>
        </p:nvGrpSpPr>
        <p:grpSpPr>
          <a:xfrm>
            <a:off x="3945650" y="1292075"/>
            <a:ext cx="1017375" cy="1997100"/>
            <a:chOff x="3945650" y="1292075"/>
            <a:chExt cx="1017375" cy="1997100"/>
          </a:xfrm>
        </p:grpSpPr>
        <p:sp>
          <p:nvSpPr>
            <p:cNvPr id="257" name="Google Shape;257;p33"/>
            <p:cNvSpPr/>
            <p:nvPr/>
          </p:nvSpPr>
          <p:spPr>
            <a:xfrm>
              <a:off x="3945650" y="1292075"/>
              <a:ext cx="316200" cy="19971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58" name="Google Shape;258;p33"/>
            <p:cNvSpPr txBox="1"/>
            <p:nvPr/>
          </p:nvSpPr>
          <p:spPr>
            <a:xfrm>
              <a:off x="4311425" y="2093825"/>
              <a:ext cx="65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NoC</a:t>
              </a:r>
              <a:endPara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59" name="Google Shape;259;p33"/>
          <p:cNvGrpSpPr/>
          <p:nvPr/>
        </p:nvGrpSpPr>
        <p:grpSpPr>
          <a:xfrm>
            <a:off x="3823725" y="3845050"/>
            <a:ext cx="1802175" cy="904800"/>
            <a:chOff x="3823725" y="3845050"/>
            <a:chExt cx="1802175" cy="904800"/>
          </a:xfrm>
        </p:grpSpPr>
        <p:sp>
          <p:nvSpPr>
            <p:cNvPr id="260" name="Google Shape;260;p33"/>
            <p:cNvSpPr/>
            <p:nvPr/>
          </p:nvSpPr>
          <p:spPr>
            <a:xfrm>
              <a:off x="3823725" y="3845050"/>
              <a:ext cx="316200" cy="9048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61" name="Google Shape;261;p33"/>
            <p:cNvSpPr txBox="1"/>
            <p:nvPr/>
          </p:nvSpPr>
          <p:spPr>
            <a:xfrm>
              <a:off x="4189500" y="4100650"/>
              <a:ext cx="143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Neuron Banks</a:t>
              </a:r>
              <a:endPara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4963025" y="1848588"/>
            <a:ext cx="2034600" cy="884075"/>
            <a:chOff x="4963025" y="1848588"/>
            <a:chExt cx="2034600" cy="884075"/>
          </a:xfrm>
        </p:grpSpPr>
        <p:sp>
          <p:nvSpPr>
            <p:cNvPr id="263" name="Google Shape;263;p33"/>
            <p:cNvSpPr txBox="1"/>
            <p:nvPr/>
          </p:nvSpPr>
          <p:spPr>
            <a:xfrm>
              <a:off x="4963025" y="184858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Golos Text"/>
                  <a:ea typeface="Golos Text"/>
                  <a:cs typeface="Golos Text"/>
                  <a:sym typeface="Golos Text"/>
                </a:rPr>
                <a:t>Neuron Configuration</a:t>
              </a:r>
              <a:endParaRPr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64" name="Google Shape;264;p33"/>
            <p:cNvSpPr txBox="1"/>
            <p:nvPr/>
          </p:nvSpPr>
          <p:spPr>
            <a:xfrm>
              <a:off x="4963025" y="23324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Golos Text"/>
                  <a:ea typeface="Golos Text"/>
                  <a:cs typeface="Golos Text"/>
                  <a:sym typeface="Golos Text"/>
                </a:rPr>
                <a:t>Spike Resolution</a:t>
              </a:r>
              <a:endParaRPr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5625900" y="3852663"/>
            <a:ext cx="2034600" cy="889575"/>
            <a:chOff x="5625900" y="3852663"/>
            <a:chExt cx="2034600" cy="889575"/>
          </a:xfrm>
        </p:grpSpPr>
        <p:sp>
          <p:nvSpPr>
            <p:cNvPr id="266" name="Google Shape;266;p33"/>
            <p:cNvSpPr txBox="1"/>
            <p:nvPr/>
          </p:nvSpPr>
          <p:spPr>
            <a:xfrm>
              <a:off x="5625900" y="38526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Neuron State Update</a:t>
              </a:r>
              <a:endParaRPr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67" name="Google Shape;267;p33"/>
            <p:cNvSpPr txBox="1"/>
            <p:nvPr/>
          </p:nvSpPr>
          <p:spPr>
            <a:xfrm>
              <a:off x="5625900" y="434203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After-Spike Reset</a:t>
              </a:r>
              <a:endParaRPr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850" y="1242400"/>
            <a:ext cx="3596301" cy="35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5F5B-0FEA-F4DA-39C7-9B23510CE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1" y="249837"/>
            <a:ext cx="7762591" cy="46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2413-387C-60F1-0239-21EECEA05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5A411-9A47-6EF5-14C5-A22ADE0F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690599"/>
            <a:ext cx="6577445" cy="35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0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701387" y="67112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NoC</a:t>
            </a:r>
            <a:endParaRPr dirty="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50" y="1242400"/>
            <a:ext cx="3390100" cy="370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5"/>
          <p:cNvGrpSpPr/>
          <p:nvPr/>
        </p:nvGrpSpPr>
        <p:grpSpPr>
          <a:xfrm>
            <a:off x="849475" y="1330675"/>
            <a:ext cx="3277025" cy="1389738"/>
            <a:chOff x="620875" y="1330675"/>
            <a:chExt cx="3277025" cy="1389738"/>
          </a:xfrm>
        </p:grpSpPr>
        <p:sp>
          <p:nvSpPr>
            <p:cNvPr id="283" name="Google Shape;283;p35"/>
            <p:cNvSpPr/>
            <p:nvPr/>
          </p:nvSpPr>
          <p:spPr>
            <a:xfrm>
              <a:off x="3054000" y="1330675"/>
              <a:ext cx="843900" cy="843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5"/>
            <p:cNvCxnSpPr>
              <a:stCxn id="283" idx="2"/>
            </p:cNvCxnSpPr>
            <p:nvPr/>
          </p:nvCxnSpPr>
          <p:spPr>
            <a:xfrm flipH="1">
              <a:off x="1928400" y="1752625"/>
              <a:ext cx="1125600" cy="352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85" name="Google Shape;285;p35"/>
            <p:cNvSpPr txBox="1"/>
            <p:nvPr/>
          </p:nvSpPr>
          <p:spPr>
            <a:xfrm>
              <a:off x="620875" y="2104813"/>
              <a:ext cx="1532700" cy="6156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Customised RISC-V Core</a:t>
              </a:r>
              <a:endParaRPr dirty="0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6597587" y="3889120"/>
            <a:ext cx="2079900" cy="400200"/>
            <a:chOff x="6368987" y="3889120"/>
            <a:chExt cx="2079900" cy="400200"/>
          </a:xfrm>
        </p:grpSpPr>
        <p:cxnSp>
          <p:nvCxnSpPr>
            <p:cNvPr id="287" name="Google Shape;287;p35"/>
            <p:cNvCxnSpPr>
              <a:endCxn id="288" idx="1"/>
            </p:cNvCxnSpPr>
            <p:nvPr/>
          </p:nvCxnSpPr>
          <p:spPr>
            <a:xfrm>
              <a:off x="6368987" y="3976120"/>
              <a:ext cx="379800" cy="113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88" name="Google Shape;288;p35"/>
            <p:cNvSpPr txBox="1"/>
            <p:nvPr/>
          </p:nvSpPr>
          <p:spPr>
            <a:xfrm>
              <a:off x="6748787" y="3889120"/>
              <a:ext cx="1700100" cy="400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Network-on-Chip</a:t>
              </a:r>
              <a:endParaRPr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89" name="Google Shape;289;p35"/>
          <p:cNvGrpSpPr/>
          <p:nvPr/>
        </p:nvGrpSpPr>
        <p:grpSpPr>
          <a:xfrm>
            <a:off x="988538" y="3015400"/>
            <a:ext cx="2808400" cy="766388"/>
            <a:chOff x="925675" y="1954025"/>
            <a:chExt cx="2808400" cy="766388"/>
          </a:xfrm>
        </p:grpSpPr>
        <p:cxnSp>
          <p:nvCxnSpPr>
            <p:cNvPr id="290" name="Google Shape;290;p35"/>
            <p:cNvCxnSpPr/>
            <p:nvPr/>
          </p:nvCxnSpPr>
          <p:spPr>
            <a:xfrm flipH="1">
              <a:off x="2452175" y="1954025"/>
              <a:ext cx="1281900" cy="298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1" name="Google Shape;291;p35"/>
            <p:cNvSpPr txBox="1"/>
            <p:nvPr/>
          </p:nvSpPr>
          <p:spPr>
            <a:xfrm>
              <a:off x="925675" y="2104813"/>
              <a:ext cx="1532700" cy="6156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FIFO Network Interface</a:t>
              </a:r>
              <a:endParaRPr dirty="0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92" name="Google Shape;292;p35"/>
          <p:cNvGrpSpPr/>
          <p:nvPr/>
        </p:nvGrpSpPr>
        <p:grpSpPr>
          <a:xfrm>
            <a:off x="6368875" y="2358000"/>
            <a:ext cx="1990525" cy="816838"/>
            <a:chOff x="6368875" y="2281800"/>
            <a:chExt cx="1990525" cy="816838"/>
          </a:xfrm>
        </p:grpSpPr>
        <p:cxnSp>
          <p:nvCxnSpPr>
            <p:cNvPr id="293" name="Google Shape;293;p35"/>
            <p:cNvCxnSpPr/>
            <p:nvPr/>
          </p:nvCxnSpPr>
          <p:spPr>
            <a:xfrm>
              <a:off x="6368875" y="2281800"/>
              <a:ext cx="668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4" name="Google Shape;294;p35"/>
            <p:cNvSpPr txBox="1"/>
            <p:nvPr/>
          </p:nvSpPr>
          <p:spPr>
            <a:xfrm>
              <a:off x="6826700" y="2698438"/>
              <a:ext cx="1532700" cy="400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Golos Text"/>
                  <a:ea typeface="Golos Text"/>
                  <a:cs typeface="Golos Text"/>
                  <a:sym typeface="Golos Text"/>
                </a:rPr>
                <a:t>Router</a:t>
              </a:r>
              <a:endParaRPr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NoC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96" y="1242400"/>
            <a:ext cx="5045617" cy="36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25" y="448653"/>
            <a:ext cx="2454650" cy="44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50" y="1446650"/>
            <a:ext cx="5003426" cy="22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Interface</a:t>
            </a:r>
            <a:endParaRPr/>
          </a:p>
        </p:txBody>
      </p:sp>
      <p:sp>
        <p:nvSpPr>
          <p:cNvPr id="437" name="Google Shape;43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38" name="Google Shape;4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242400"/>
            <a:ext cx="8251983" cy="290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PKT_PROC</a:t>
            </a:r>
            <a:endParaRPr/>
          </a:p>
        </p:txBody>
      </p:sp>
      <p:sp>
        <p:nvSpPr>
          <p:cNvPr id="444" name="Google Shape;444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514100"/>
            <a:ext cx="70866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/ OUTPUT MODULES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52" name="Google Shape;4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75" y="1481225"/>
            <a:ext cx="4237124" cy="1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99" y="1394800"/>
            <a:ext cx="4311400" cy="228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 Banks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554825"/>
            <a:ext cx="7841674" cy="268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84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Architecture</a:t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088" y="1242400"/>
            <a:ext cx="4522120" cy="3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Varification</a:t>
            </a:r>
            <a:endParaRPr dirty="0"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88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r="41445"/>
          <a:stretch/>
        </p:blipFill>
        <p:spPr>
          <a:xfrm>
            <a:off x="4189925" y="1223525"/>
            <a:ext cx="4366850" cy="26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- Software Simulations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00" y="1242450"/>
            <a:ext cx="2557535" cy="33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999" y="3604641"/>
            <a:ext cx="2776950" cy="65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200" y="3288250"/>
            <a:ext cx="3263900" cy="13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775" y="1449937"/>
            <a:ext cx="2776950" cy="20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- Hardware Testing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718050"/>
            <a:ext cx="6226624" cy="27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500" y="1242450"/>
            <a:ext cx="2366500" cy="20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256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Sample SNN with four neurons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Simulated on FPGA hardware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different configurations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RISC-V Core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Two-Core NoC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Two-Core NoC + Neuron Banks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Measured clock cycles taken to execute 1s of the simulation (1ms timesteps)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325" y="2083500"/>
            <a:ext cx="3272448" cy="24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I: Single Core</a:t>
            </a:r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l="74689" t="31525"/>
          <a:stretch/>
        </p:blipFill>
        <p:spPr>
          <a:xfrm>
            <a:off x="3377663" y="1544875"/>
            <a:ext cx="2088574" cy="24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II: 2-Core NoC</a:t>
            </a:r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950" y="1242400"/>
            <a:ext cx="5340099" cy="35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E8A2D-DBC0-E0EA-AA79-F12DF2196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383388" y="269407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pic>
        <p:nvPicPr>
          <p:cNvPr id="6" name="Picture 5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12" y="2449137"/>
            <a:ext cx="4630460" cy="23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583950" y="959831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Neuron?</a:t>
            </a:r>
            <a:endParaRPr dirty="0">
              <a:solidFill>
                <a:srgbClr val="003865"/>
              </a:solidFill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0EC14B3-18DA-A276-841C-2F2D901DEB3A}"/>
              </a:ext>
            </a:extLst>
          </p:cNvPr>
          <p:cNvSpPr txBox="1"/>
          <p:nvPr/>
        </p:nvSpPr>
        <p:spPr>
          <a:xfrm>
            <a:off x="779920" y="1721266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neuron is a specialized cell in the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 that </a:t>
            </a:r>
            <a:r>
              <a:rPr lang="en-US" sz="1400" dirty="0">
                <a:solidFill>
                  <a:srgbClr val="0070C0"/>
                </a:solidFill>
              </a:rPr>
              <a:t>processes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transmits</a:t>
            </a:r>
            <a:r>
              <a:rPr lang="en-US" sz="1400" dirty="0"/>
              <a:t> information through </a:t>
            </a:r>
            <a:r>
              <a:rPr lang="en-US" sz="1400" dirty="0">
                <a:solidFill>
                  <a:srgbClr val="0070C0"/>
                </a:solidFill>
              </a:rPr>
              <a:t>electrical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chemical</a:t>
            </a:r>
            <a:r>
              <a:rPr lang="en-US" sz="1400" dirty="0"/>
              <a:t> signals, forming the basis of all cognitive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2862295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8099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III: 2-Core NoC + Neuron Banks</a:t>
            </a:r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25" y="1367575"/>
            <a:ext cx="5460260" cy="35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76" name="Google Shape;376;p46" title="20231113_0027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00" y="535000"/>
            <a:ext cx="7493054" cy="421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90" name="Google Shape;390;p48" title="Performance Comparis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153550"/>
            <a:ext cx="7803292" cy="3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/>
          <p:nvPr/>
        </p:nvSpPr>
        <p:spPr>
          <a:xfrm>
            <a:off x="6019798" y="2970074"/>
            <a:ext cx="1872600" cy="19590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715100" y="4605975"/>
            <a:ext cx="39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Golos Text"/>
                <a:ea typeface="Golos Text"/>
                <a:cs typeface="Golos Text"/>
                <a:sym typeface="Golos Text"/>
              </a:rPr>
              <a:t>[*] No. of clock cycles for a 1ms timestep of the SNN simulation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84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7569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the 2C NoC scenario, scalability is limited by register space in the CPU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Scalability is improved by offloading the work to specialised neuron cores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Added initialization latency becomes negligible at 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 of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405" name="Google Shape;405;p5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>
            <a:spLocks noGrp="1"/>
          </p:cNvSpPr>
          <p:nvPr>
            <p:ph type="body" idx="1"/>
          </p:nvPr>
        </p:nvSpPr>
        <p:spPr>
          <a:xfrm>
            <a:off x="715050" y="1242400"/>
            <a:ext cx="78417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SNN simulation on the custom design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</a:t>
            </a:r>
            <a:endParaRPr/>
          </a:p>
        </p:txBody>
      </p:sp>
      <p:sp>
        <p:nvSpPr>
          <p:cNvPr id="412" name="Google Shape;412;p51"/>
          <p:cNvSpPr txBox="1">
            <a:spLocks noGrp="1"/>
          </p:cNvSpPr>
          <p:nvPr>
            <p:ph type="body" idx="1"/>
          </p:nvPr>
        </p:nvSpPr>
        <p:spPr>
          <a:xfrm>
            <a:off x="715050" y="1242400"/>
            <a:ext cx="78417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Synthesizable custom RISC-V CPU + NoC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414" name="Google Shape;414;p51"/>
          <p:cNvSpPr txBox="1">
            <a:spLocks noGrp="1"/>
          </p:cNvSpPr>
          <p:nvPr>
            <p:ph type="body" idx="1"/>
          </p:nvPr>
        </p:nvSpPr>
        <p:spPr>
          <a:xfrm>
            <a:off x="715050" y="1242400"/>
            <a:ext cx="78417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the performance			 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25" y="1561750"/>
            <a:ext cx="242099" cy="2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80" y="2316505"/>
            <a:ext cx="242099" cy="2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798" y="3061768"/>
            <a:ext cx="242099" cy="2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body" idx="1"/>
          </p:nvPr>
        </p:nvSpPr>
        <p:spPr>
          <a:xfrm>
            <a:off x="715050" y="1242400"/>
            <a:ext cx="78417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Out-of-order execution on the RISC-V core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Spike resolution algorithm improvements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Programming abstractions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431" name="Google Shape;431;p53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467" name="Google Shape;467;p58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D60D4-D705-566F-9F2B-D70F8996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149524" y="131697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149524" y="753253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Neural Netwok?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5AB01-22D5-3F38-6B67-8AE80FBD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16237"/>
          <a:stretch/>
        </p:blipFill>
        <p:spPr>
          <a:xfrm>
            <a:off x="3626429" y="2904609"/>
            <a:ext cx="3761507" cy="1907019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D80F18BE-3B7E-79BB-AFF0-048151AD48EB}"/>
              </a:ext>
            </a:extLst>
          </p:cNvPr>
          <p:cNvSpPr txBox="1"/>
          <p:nvPr/>
        </p:nvSpPr>
        <p:spPr>
          <a:xfrm>
            <a:off x="3887924" y="1602005"/>
            <a:ext cx="4626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Complex interconnected system of </a:t>
            </a:r>
            <a:r>
              <a:rPr lang="en-US" sz="1400" dirty="0">
                <a:solidFill>
                  <a:srgbClr val="0070C0"/>
                </a:solidFill>
              </a:rPr>
              <a:t>neurons</a:t>
            </a:r>
            <a:r>
              <a:rPr lang="en-US" sz="1400" dirty="0"/>
              <a:t> in the nervous system of </a:t>
            </a:r>
            <a:r>
              <a:rPr lang="en-US" sz="1400" dirty="0">
                <a:solidFill>
                  <a:srgbClr val="0070C0"/>
                </a:solidFill>
              </a:rPr>
              <a:t>animals</a:t>
            </a:r>
            <a:r>
              <a:rPr lang="en-US" sz="1400" dirty="0"/>
              <a:t>, including the </a:t>
            </a:r>
            <a:r>
              <a:rPr lang="en-US" sz="1400" dirty="0">
                <a:solidFill>
                  <a:srgbClr val="0070C0"/>
                </a:solidFill>
              </a:rPr>
              <a:t>human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, that work together to </a:t>
            </a:r>
            <a:r>
              <a:rPr lang="en-US" sz="1400" dirty="0">
                <a:solidFill>
                  <a:srgbClr val="0070C0"/>
                </a:solidFill>
              </a:rPr>
              <a:t>process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</a:t>
            </a:r>
            <a:r>
              <a:rPr lang="en-US" sz="1400" dirty="0"/>
              <a:t> information through electrical and chemical signals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B4FB1A-DB91-5743-7753-688F222C6D40}"/>
              </a:ext>
            </a:extLst>
          </p:cNvPr>
          <p:cNvSpPr/>
          <p:nvPr/>
        </p:nvSpPr>
        <p:spPr bwMode="auto">
          <a:xfrm>
            <a:off x="4727514" y="4563080"/>
            <a:ext cx="45719" cy="4571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0006AF-08F8-A36E-F0D6-B56D7D21DC64}"/>
              </a:ext>
            </a:extLst>
          </p:cNvPr>
          <p:cNvGrpSpPr/>
          <p:nvPr/>
        </p:nvGrpSpPr>
        <p:grpSpPr>
          <a:xfrm>
            <a:off x="193715" y="1547597"/>
            <a:ext cx="4378285" cy="2548215"/>
            <a:chOff x="346819" y="2003949"/>
            <a:chExt cx="4378285" cy="2548215"/>
          </a:xfrm>
        </p:grpSpPr>
        <p:pic>
          <p:nvPicPr>
            <p:cNvPr id="8" name="Picture 7" descr="Introduction - Neural Networks and Deep Learning Tutorial | Study Glance">
              <a:extLst>
                <a:ext uri="{FF2B5EF4-FFF2-40B4-BE49-F238E27FC236}">
                  <a16:creationId xmlns:a16="http://schemas.microsoft.com/office/drawing/2014/main" id="{80450B64-BA94-878B-E3F1-E9DA73A93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12" y="2003949"/>
              <a:ext cx="2731146" cy="135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CBF008-F26D-BA8E-7178-99C8EBA7AA82}"/>
                </a:ext>
              </a:extLst>
            </p:cNvPr>
            <p:cNvSpPr/>
            <p:nvPr/>
          </p:nvSpPr>
          <p:spPr bwMode="auto">
            <a:xfrm>
              <a:off x="346819" y="2019535"/>
              <a:ext cx="3010133" cy="142902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A0EC67-6760-5641-FE7A-A5E825BDD5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56952" y="3448555"/>
              <a:ext cx="1368152" cy="110360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0285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73" name="Google Shape;4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88" y="152400"/>
            <a:ext cx="704967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9"/>
          <p:cNvSpPr txBox="1"/>
          <p:nvPr/>
        </p:nvSpPr>
        <p:spPr>
          <a:xfrm>
            <a:off x="156675" y="304150"/>
            <a:ext cx="16479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RV32IM Core</a:t>
            </a:r>
            <a:endParaRPr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156675" y="1341592"/>
            <a:ext cx="1647900" cy="6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  <a:t>Floating Point Hardware</a:t>
            </a:r>
            <a:endParaRPr>
              <a:solidFill>
                <a:schemeClr val="accen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156675" y="2075717"/>
            <a:ext cx="16479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  <a:t>Hazard Handling</a:t>
            </a:r>
            <a:endParaRPr>
              <a:solidFill>
                <a:schemeClr val="accen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156675" y="3005925"/>
            <a:ext cx="1647900" cy="6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rPr>
              <a:t>Interrupt Mechanism</a:t>
            </a:r>
            <a:endParaRPr>
              <a:solidFill>
                <a:schemeClr val="accent3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156675" y="3740050"/>
            <a:ext cx="16479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rPr>
              <a:t>Network-on-Chip</a:t>
            </a:r>
            <a:endParaRPr>
              <a:solidFill>
                <a:schemeClr val="accent3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9" name="Google Shape;479;p59"/>
          <p:cNvSpPr txBox="1"/>
          <p:nvPr/>
        </p:nvSpPr>
        <p:spPr>
          <a:xfrm>
            <a:off x="156675" y="4258775"/>
            <a:ext cx="1647900" cy="6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Golos Text"/>
                <a:ea typeface="Golos Text"/>
                <a:cs typeface="Golos Text"/>
                <a:sym typeface="Golos Text"/>
              </a:rPr>
              <a:t>Programmable Neuron Banks</a:t>
            </a:r>
            <a:endParaRPr>
              <a:solidFill>
                <a:schemeClr val="accent3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80" name="Google Shape;480;p59"/>
          <p:cNvSpPr txBox="1"/>
          <p:nvPr/>
        </p:nvSpPr>
        <p:spPr>
          <a:xfrm>
            <a:off x="156675" y="822867"/>
            <a:ext cx="1647900" cy="4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RNG</a:t>
            </a:r>
            <a:endParaRPr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481" name="Google Shape;481;p59"/>
          <p:cNvGrpSpPr/>
          <p:nvPr/>
        </p:nvGrpSpPr>
        <p:grpSpPr>
          <a:xfrm>
            <a:off x="1804575" y="1649392"/>
            <a:ext cx="5062142" cy="1972145"/>
            <a:chOff x="1804575" y="1649392"/>
            <a:chExt cx="5062142" cy="1972145"/>
          </a:xfrm>
        </p:grpSpPr>
        <p:sp>
          <p:nvSpPr>
            <p:cNvPr id="482" name="Google Shape;482;p59"/>
            <p:cNvSpPr/>
            <p:nvPr/>
          </p:nvSpPr>
          <p:spPr>
            <a:xfrm>
              <a:off x="3895200" y="2837025"/>
              <a:ext cx="839100" cy="7251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5773517" y="2777637"/>
              <a:ext cx="1093200" cy="8439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59"/>
            <p:cNvCxnSpPr>
              <a:stCxn id="475" idx="3"/>
              <a:endCxn id="482" idx="1"/>
            </p:cNvCxnSpPr>
            <p:nvPr/>
          </p:nvCxnSpPr>
          <p:spPr>
            <a:xfrm>
              <a:off x="1804575" y="1649392"/>
              <a:ext cx="2213400" cy="1293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5" name="Google Shape;485;p59"/>
            <p:cNvCxnSpPr>
              <a:stCxn id="475" idx="3"/>
              <a:endCxn id="483" idx="1"/>
            </p:cNvCxnSpPr>
            <p:nvPr/>
          </p:nvCxnSpPr>
          <p:spPr>
            <a:xfrm>
              <a:off x="1804575" y="1649392"/>
              <a:ext cx="4128900" cy="1251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86" name="Google Shape;486;p59"/>
          <p:cNvGrpSpPr/>
          <p:nvPr/>
        </p:nvGrpSpPr>
        <p:grpSpPr>
          <a:xfrm>
            <a:off x="3750425" y="1469225"/>
            <a:ext cx="4344300" cy="3396125"/>
            <a:chOff x="3750425" y="1469225"/>
            <a:chExt cx="4344300" cy="3396125"/>
          </a:xfrm>
        </p:grpSpPr>
        <p:sp>
          <p:nvSpPr>
            <p:cNvPr id="487" name="Google Shape;487;p59"/>
            <p:cNvSpPr/>
            <p:nvPr/>
          </p:nvSpPr>
          <p:spPr>
            <a:xfrm>
              <a:off x="3750425" y="1469225"/>
              <a:ext cx="839100" cy="7251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5525875" y="4140250"/>
              <a:ext cx="839100" cy="7251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7255625" y="3816250"/>
              <a:ext cx="839100" cy="7251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84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</a:t>
            </a:r>
            <a:endParaRPr/>
          </a:p>
        </p:txBody>
      </p:sp>
      <p:sp>
        <p:nvSpPr>
          <p:cNvPr id="495" name="Google Shape;495;p60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78417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Mesh Topology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Flit-based Flow Control with Virtual Channels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5-stage Router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LWNET and SWNET Instructions for NI Access by Core</a:t>
            </a:r>
            <a:endParaRPr/>
          </a:p>
        </p:txBody>
      </p:sp>
      <p:sp>
        <p:nvSpPr>
          <p:cNvPr id="496" name="Google Shape;49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 assembler</a:t>
            </a:r>
            <a:endParaRPr/>
          </a:p>
        </p:txBody>
      </p:sp>
      <p:sp>
        <p:nvSpPr>
          <p:cNvPr id="503" name="Google Shape;503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04" name="Google Shape;504;p61"/>
          <p:cNvPicPr preferRelativeResize="0"/>
          <p:nvPr/>
        </p:nvPicPr>
        <p:blipFill rotWithShape="1">
          <a:blip r:embed="rId3">
            <a:alphaModFix/>
          </a:blip>
          <a:srcRect l="20312" r="38660"/>
          <a:stretch/>
        </p:blipFill>
        <p:spPr>
          <a:xfrm>
            <a:off x="2851849" y="1930100"/>
            <a:ext cx="2377426" cy="2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1"/>
          <p:cNvPicPr preferRelativeResize="0"/>
          <p:nvPr/>
        </p:nvPicPr>
        <p:blipFill rotWithShape="1">
          <a:blip r:embed="rId3">
            <a:alphaModFix/>
          </a:blip>
          <a:srcRect r="79690"/>
          <a:stretch/>
        </p:blipFill>
        <p:spPr>
          <a:xfrm>
            <a:off x="1674925" y="1930100"/>
            <a:ext cx="1176915" cy="2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1"/>
          <p:cNvPicPr preferRelativeResize="0"/>
          <p:nvPr/>
        </p:nvPicPr>
        <p:blipFill rotWithShape="1">
          <a:blip r:embed="rId3">
            <a:alphaModFix/>
          </a:blip>
          <a:srcRect l="61348"/>
          <a:stretch/>
        </p:blipFill>
        <p:spPr>
          <a:xfrm>
            <a:off x="5229270" y="1930100"/>
            <a:ext cx="2239905" cy="22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SNN simulation algorithms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 mapping methods</a:t>
            </a:r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14" name="Google Shape;5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225" y="1738100"/>
            <a:ext cx="2753775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FPGA license has expired.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Operated with limited functionality.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Monitoring the CPU while running on the FPGA.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Probing the CPU state using a Nios II core.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background in NoC architectures.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Self-learning and researching existing architectures.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1" name="Google Shape;521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/>
          <p:nvPr/>
        </p:nvSpPr>
        <p:spPr>
          <a:xfrm>
            <a:off x="1066500" y="573150"/>
            <a:ext cx="6069300" cy="3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Instructions:</a:t>
            </a:r>
            <a:endParaRPr sz="16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This counts for 25% of the final mark.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Presentations are limited to 15 minutes, which will be followed by a 10 minutes viva session by the examiners.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 be ready to present on;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-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Background to the problem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-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Methodology conduct to solve the problem 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-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Experiments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-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Findings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-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Expected outcomes, deliverables and their impact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DC214-5D85-6B01-EF63-615F3BBB2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155179" y="205329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pic>
        <p:nvPicPr>
          <p:cNvPr id="6" name="Picture 5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4" y="1459285"/>
            <a:ext cx="3579224" cy="17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155179" y="844170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366"/>
                </a:solidFill>
              </a:rPr>
              <a:t>What is  a Artificial Neuron?</a:t>
            </a:r>
            <a:endParaRPr dirty="0">
              <a:solidFill>
                <a:srgbClr val="00336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DB2EE-905E-72D9-90F3-A169D8A9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4" y="3440767"/>
            <a:ext cx="3934013" cy="171712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E6360CD-A497-616B-6DCF-7B58D563E9E5}"/>
              </a:ext>
            </a:extLst>
          </p:cNvPr>
          <p:cNvSpPr txBox="1"/>
          <p:nvPr/>
        </p:nvSpPr>
        <p:spPr>
          <a:xfrm>
            <a:off x="5318244" y="1474871"/>
            <a:ext cx="341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An artificial neuron </a:t>
            </a:r>
            <a:r>
              <a:rPr lang="en-US" sz="1400" dirty="0">
                <a:solidFill>
                  <a:srgbClr val="0070C0"/>
                </a:solidFill>
              </a:rPr>
              <a:t>mimics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behavior of biological </a:t>
            </a:r>
            <a:r>
              <a:rPr lang="en-US" sz="1400" dirty="0"/>
              <a:t>neurons, processing inputs through </a:t>
            </a:r>
            <a:r>
              <a:rPr lang="en-US" sz="1400" dirty="0">
                <a:solidFill>
                  <a:srgbClr val="0070C0"/>
                </a:solidFill>
              </a:rPr>
              <a:t>weights and biases </a:t>
            </a:r>
            <a:r>
              <a:rPr lang="en-US" sz="1400" dirty="0"/>
              <a:t>to produce an output, forming the </a:t>
            </a:r>
            <a:r>
              <a:rPr lang="en-US" sz="1400" dirty="0">
                <a:solidFill>
                  <a:srgbClr val="0070C0"/>
                </a:solidFill>
              </a:rPr>
              <a:t>building block </a:t>
            </a:r>
            <a:r>
              <a:rPr lang="en-US" sz="1400" dirty="0"/>
              <a:t>of neural networks.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DC0BD-F7CE-5F69-1515-478D72CD2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7065" y="2844193"/>
            <a:ext cx="1190824" cy="11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ED12-5999-4EA5-BF5A-9CD7897E8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198014" y="214715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104364" y="854295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 a Artificial Neural Network?</a:t>
            </a:r>
            <a:endParaRPr dirty="0"/>
          </a:p>
        </p:txBody>
      </p:sp>
      <p:pic>
        <p:nvPicPr>
          <p:cNvPr id="8" name="Google Shape;152;p25">
            <a:extLst>
              <a:ext uri="{FF2B5EF4-FFF2-40B4-BE49-F238E27FC236}">
                <a16:creationId xmlns:a16="http://schemas.microsoft.com/office/drawing/2014/main" id="{1943DB84-B107-1331-0A98-B525CCC107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683" r="9317"/>
          <a:stretch/>
        </p:blipFill>
        <p:spPr>
          <a:xfrm>
            <a:off x="3301797" y="2331074"/>
            <a:ext cx="3888432" cy="2812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6F5C8F-264D-83E5-DFC5-83CB7737D018}"/>
              </a:ext>
            </a:extLst>
          </p:cNvPr>
          <p:cNvGrpSpPr/>
          <p:nvPr/>
        </p:nvGrpSpPr>
        <p:grpSpPr>
          <a:xfrm>
            <a:off x="198014" y="1721460"/>
            <a:ext cx="4364554" cy="2081672"/>
            <a:chOff x="395309" y="2102553"/>
            <a:chExt cx="4364554" cy="20816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DB2EE-905E-72D9-90F3-A169D8A9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617" y="2307437"/>
              <a:ext cx="2791757" cy="12185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F0E25D-7D86-6C0B-B936-27483F064FD3}"/>
                </a:ext>
              </a:extLst>
            </p:cNvPr>
            <p:cNvSpPr/>
            <p:nvPr/>
          </p:nvSpPr>
          <p:spPr bwMode="auto">
            <a:xfrm>
              <a:off x="395309" y="2102553"/>
              <a:ext cx="3010133" cy="142902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392EC7-773A-3FB2-7468-AA3A4FD6DA26}"/>
                </a:ext>
              </a:extLst>
            </p:cNvPr>
            <p:cNvCxnSpPr>
              <a:cxnSpLocks/>
              <a:endCxn id="11" idx="1"/>
            </p:cNvCxnSpPr>
            <p:nvPr/>
          </p:nvCxnSpPr>
          <p:spPr bwMode="auto">
            <a:xfrm>
              <a:off x="3405242" y="2722245"/>
              <a:ext cx="1354621" cy="14619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803D2E3-6BA3-5B98-FC6A-257D9A6FAF0A}"/>
              </a:ext>
            </a:extLst>
          </p:cNvPr>
          <p:cNvSpPr/>
          <p:nvPr/>
        </p:nvSpPr>
        <p:spPr bwMode="auto">
          <a:xfrm>
            <a:off x="4489638" y="3744899"/>
            <a:ext cx="497997" cy="39764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EFA0C9B-0E2F-3DE7-70AC-7660438C07B8}"/>
              </a:ext>
            </a:extLst>
          </p:cNvPr>
          <p:cNvSpPr txBox="1"/>
          <p:nvPr/>
        </p:nvSpPr>
        <p:spPr>
          <a:xfrm>
            <a:off x="3826666" y="1511756"/>
            <a:ext cx="45783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Computational model composed of </a:t>
            </a:r>
            <a:r>
              <a:rPr lang="en-US" sz="1400" dirty="0">
                <a:solidFill>
                  <a:srgbClr val="0070C0"/>
                </a:solidFill>
              </a:rPr>
              <a:t>interconnected</a:t>
            </a:r>
            <a:r>
              <a:rPr lang="en-US" sz="1400" dirty="0"/>
              <a:t> artificial neurons, designed to </a:t>
            </a:r>
            <a:r>
              <a:rPr lang="en-US" sz="1400" dirty="0">
                <a:solidFill>
                  <a:srgbClr val="0070C0"/>
                </a:solidFill>
              </a:rPr>
              <a:t>learn</a:t>
            </a:r>
            <a:r>
              <a:rPr lang="en-US" sz="1400" dirty="0"/>
              <a:t> and perform tasks by adjusting weights through </a:t>
            </a:r>
            <a:r>
              <a:rPr lang="en-US" sz="1400" dirty="0">
                <a:solidFill>
                  <a:srgbClr val="0070C0"/>
                </a:solidFill>
              </a:rPr>
              <a:t>training</a:t>
            </a:r>
            <a:r>
              <a:rPr lang="en-US" sz="1400" dirty="0"/>
              <a:t>, inspired by the structure and function of biological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0263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32103-4BB6-E32A-3A8B-A0D1AAE0F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92890" y="387517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290186" y="1328141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7" name="Picture 6" descr="PDF] Efficient and Accurate Conversion of Spiking Neural Network with Burst  Spikes | Semantic Scholar">
            <a:extLst>
              <a:ext uri="{FF2B5EF4-FFF2-40B4-BE49-F238E27FC236}">
                <a16:creationId xmlns:a16="http://schemas.microsoft.com/office/drawing/2014/main" id="{C3E31112-0CCF-8A18-3F47-23B83B5D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10" y="2121627"/>
            <a:ext cx="4791486" cy="26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6FB414A-91C9-714A-6DEC-6CD00E3FE9BA}"/>
              </a:ext>
            </a:extLst>
          </p:cNvPr>
          <p:cNvSpPr txBox="1"/>
          <p:nvPr/>
        </p:nvSpPr>
        <p:spPr>
          <a:xfrm>
            <a:off x="187857" y="2518965"/>
            <a:ext cx="32524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computational model that simulates the behavior of </a:t>
            </a:r>
            <a:r>
              <a:rPr lang="en-US" sz="1400" dirty="0">
                <a:solidFill>
                  <a:srgbClr val="0070C0"/>
                </a:solidFill>
              </a:rPr>
              <a:t>biological</a:t>
            </a:r>
            <a:r>
              <a:rPr lang="en-US" sz="1400" dirty="0"/>
              <a:t> neurons more closely by considering the </a:t>
            </a:r>
            <a:r>
              <a:rPr lang="en-US" sz="1400" dirty="0">
                <a:solidFill>
                  <a:srgbClr val="FF1200"/>
                </a:solidFill>
              </a:rPr>
              <a:t>timing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F1200"/>
                </a:solidFill>
              </a:rPr>
              <a:t>frequency</a:t>
            </a:r>
            <a:r>
              <a:rPr lang="en-US" sz="1400" dirty="0"/>
              <a:t> of individual spikes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B8B80-6754-4483-4739-4BCAF5C0D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37341" y="3099205"/>
            <a:ext cx="1063424" cy="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A8CB3-80D7-584B-20EB-0256FFD906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/>
        </p:nvSpPr>
        <p:spPr bwMode="auto">
          <a:xfrm>
            <a:off x="383388" y="178724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580684" y="111934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7" name="Picture 6" descr="figure 1">
            <a:extLst>
              <a:ext uri="{FF2B5EF4-FFF2-40B4-BE49-F238E27FC236}">
                <a16:creationId xmlns:a16="http://schemas.microsoft.com/office/drawing/2014/main" id="{BC4C0245-1F09-2BE0-F1D7-DDAF74DDA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b="50227"/>
          <a:stretch/>
        </p:blipFill>
        <p:spPr bwMode="auto">
          <a:xfrm>
            <a:off x="1319492" y="2415462"/>
            <a:ext cx="7034637" cy="2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4846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1529</Words>
  <Application>Microsoft Office PowerPoint</Application>
  <PresentationFormat>On-screen Show (16:9)</PresentationFormat>
  <Paragraphs>349</Paragraphs>
  <Slides>55</Slides>
  <Notes>45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Golos Text Medium</vt:lpstr>
      <vt:lpstr>Golos Text</vt:lpstr>
      <vt:lpstr>Bebas Neue</vt:lpstr>
      <vt:lpstr>Gantari</vt:lpstr>
      <vt:lpstr>Arial</vt:lpstr>
      <vt:lpstr>Artificial Intelligence by Slidesgo</vt:lpstr>
      <vt:lpstr>Configurable Neuromorphic Network-on-Chip Architecture for Spiking Neural Networks</vt:lpstr>
      <vt:lpstr>01 Introduction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 with SNNs</vt:lpstr>
      <vt:lpstr>PowerPoint Presentation</vt:lpstr>
      <vt:lpstr>PowerPoint Presentation</vt:lpstr>
      <vt:lpstr>Background</vt:lpstr>
      <vt:lpstr>Existing Architectures</vt:lpstr>
      <vt:lpstr>Existing Architectures</vt:lpstr>
      <vt:lpstr>Existing Architectures</vt:lpstr>
      <vt:lpstr>Our Contribution</vt:lpstr>
      <vt:lpstr>Methodology</vt:lpstr>
      <vt:lpstr>PowerPoint Presentation</vt:lpstr>
      <vt:lpstr>Overall Architecture</vt:lpstr>
      <vt:lpstr>The Core</vt:lpstr>
      <vt:lpstr>PowerPoint Presentation</vt:lpstr>
      <vt:lpstr>PowerPoint Presentation</vt:lpstr>
      <vt:lpstr>The NoC</vt:lpstr>
      <vt:lpstr>The NoC</vt:lpstr>
      <vt:lpstr>Router</vt:lpstr>
      <vt:lpstr>Network Interface</vt:lpstr>
      <vt:lpstr>PKT_PROC</vt:lpstr>
      <vt:lpstr>INPUT / OUTPUT MODULES</vt:lpstr>
      <vt:lpstr>Neuron Banks</vt:lpstr>
      <vt:lpstr>Final Architecture</vt:lpstr>
      <vt:lpstr>Varification</vt:lpstr>
      <vt:lpstr>Verification - Software Simulations</vt:lpstr>
      <vt:lpstr>Verification - Hardware Testing</vt:lpstr>
      <vt:lpstr>Experiments</vt:lpstr>
      <vt:lpstr>Setup</vt:lpstr>
      <vt:lpstr>Experiment I: Single Core</vt:lpstr>
      <vt:lpstr>Experiment II: 2-Core NoC</vt:lpstr>
      <vt:lpstr>Experiment III: 2-Core NoC + Neuron Banks</vt:lpstr>
      <vt:lpstr>PowerPoint Presentation</vt:lpstr>
      <vt:lpstr>Findings</vt:lpstr>
      <vt:lpstr>Results</vt:lpstr>
      <vt:lpstr>Scalability</vt:lpstr>
      <vt:lpstr>Achievement of  Project Objectives</vt:lpstr>
      <vt:lpstr>Project Objectives</vt:lpstr>
      <vt:lpstr>Potential Improvements</vt:lpstr>
      <vt:lpstr>Thank You!</vt:lpstr>
      <vt:lpstr>Current Progress</vt:lpstr>
      <vt:lpstr>PowerPoint Presentation</vt:lpstr>
      <vt:lpstr>Network-on-Chip</vt:lpstr>
      <vt:lpstr>Software</vt:lpstr>
      <vt:lpstr>Software</vt:lpstr>
      <vt:lpstr>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Configurable Neuromorphic Network-on-Chip Architecture for Spiking Neural Networks</dc:title>
  <dc:creator>Tharindu Rathnayaka</dc:creator>
  <cp:lastModifiedBy>tharindu rathnayaka</cp:lastModifiedBy>
  <cp:revision>2</cp:revision>
  <dcterms:modified xsi:type="dcterms:W3CDTF">2023-11-19T16:38:00Z</dcterms:modified>
</cp:coreProperties>
</file>